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38" r:id="rId2"/>
    <p:sldId id="535" r:id="rId3"/>
    <p:sldId id="537" r:id="rId4"/>
    <p:sldId id="536" r:id="rId5"/>
    <p:sldId id="532" r:id="rId6"/>
    <p:sldId id="541" r:id="rId7"/>
    <p:sldId id="540" r:id="rId8"/>
    <p:sldId id="539" r:id="rId9"/>
    <p:sldId id="542" r:id="rId10"/>
    <p:sldId id="543" r:id="rId11"/>
    <p:sldId id="573" r:id="rId12"/>
    <p:sldId id="544" r:id="rId13"/>
    <p:sldId id="545" r:id="rId14"/>
    <p:sldId id="575" r:id="rId15"/>
    <p:sldId id="552" r:id="rId16"/>
    <p:sldId id="571" r:id="rId17"/>
    <p:sldId id="570" r:id="rId18"/>
    <p:sldId id="574" r:id="rId19"/>
    <p:sldId id="572" r:id="rId20"/>
    <p:sldId id="569" r:id="rId21"/>
    <p:sldId id="568" r:id="rId22"/>
    <p:sldId id="567" r:id="rId23"/>
    <p:sldId id="566" r:id="rId24"/>
    <p:sldId id="565" r:id="rId25"/>
    <p:sldId id="564" r:id="rId26"/>
    <p:sldId id="546" r:id="rId27"/>
    <p:sldId id="553" r:id="rId28"/>
    <p:sldId id="554" r:id="rId29"/>
    <p:sldId id="555" r:id="rId30"/>
    <p:sldId id="556" r:id="rId31"/>
    <p:sldId id="557" r:id="rId32"/>
    <p:sldId id="558" r:id="rId33"/>
    <p:sldId id="562" r:id="rId34"/>
    <p:sldId id="563" r:id="rId35"/>
    <p:sldId id="531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8"/>
    <p:restoredTop sz="97242"/>
  </p:normalViewPr>
  <p:slideViewPr>
    <p:cSldViewPr snapToGrid="0">
      <p:cViewPr varScale="1">
        <p:scale>
          <a:sx n="114" d="100"/>
          <a:sy n="114" d="100"/>
        </p:scale>
        <p:origin x="1068" y="114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913339" y="2476336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SIN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REMORDIMIENTO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11E1BC-067B-45C7-A2C6-87547850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756" y="4948284"/>
            <a:ext cx="940906" cy="9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T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IPOS DE INVESTIGACIÓN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9CB86-A2C3-4DD2-9D79-E4CD0402C003}"/>
              </a:ext>
            </a:extLst>
          </p:cNvPr>
          <p:cNvSpPr txBox="1"/>
          <p:nvPr/>
        </p:nvSpPr>
        <p:spPr>
          <a:xfrm>
            <a:off x="335560" y="2835478"/>
            <a:ext cx="9362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EXPLORATIVA : Para detectar necesidades, entender al consumidor y reducir riesgos.</a:t>
            </a:r>
          </a:p>
          <a:p>
            <a:pPr lvl="0"/>
            <a:r>
              <a:rPr lang="es-ES" dirty="0"/>
              <a:t>Con este tipo de investigación podemos: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Explorar el mercado en los consumidores potenciales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Identifica intereses y preferencias en el publico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Recoger información por medio de encuestas o estudios para el futuro 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Es la fase temprana para descubrir cada las zonas del emprendimiento para que con ello no asumir riesgos y también llevar a cabo las decisiones del negocio 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554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T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IPOS DE INVESTIGACION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A69BE5E-A25C-403D-8D29-44A7D23A76A9}"/>
              </a:ext>
            </a:extLst>
          </p:cNvPr>
          <p:cNvSpPr txBox="1"/>
          <p:nvPr/>
        </p:nvSpPr>
        <p:spPr>
          <a:xfrm>
            <a:off x="456236" y="2801923"/>
            <a:ext cx="8612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DESCRIPTIVA: Para recolectar datos medibles, identificar hábitos y establecer estrategias de marketing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Debemos detalla las características del mercado, la edad y economía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Medir las preferencias concretas ya sea en l sabor de los </a:t>
            </a:r>
            <a:r>
              <a:rPr lang="es-ES" dirty="0" err="1"/>
              <a:t>tooppings</a:t>
            </a:r>
            <a:r>
              <a:rPr lang="es-ES" dirty="0"/>
              <a:t> 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Obtener datos cuantitativos como el porcentaje de interés sobre las tortas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Establecer estrategias para la producción, el marketing y venta 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2768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HIPÓTESIS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311F3F-E997-46A3-9A76-8CB1C20D3589}"/>
              </a:ext>
            </a:extLst>
          </p:cNvPr>
          <p:cNvSpPr txBox="1"/>
          <p:nvPr/>
        </p:nvSpPr>
        <p:spPr>
          <a:xfrm>
            <a:off x="380518" y="1409982"/>
            <a:ext cx="114309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ES" dirty="0"/>
              <a:t>Las personas de los barrios aledaños al centro de la cuidad desean mejorar su alimentación y consumir productos saludables y actualmente existe una demanda insatisfecha debido a la falta de opciones accesibles, atractivos y cercanas, este emprendimiento busca satisfacer esa necesidad.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Si se ofrece el producto con la opción de agregar </a:t>
            </a:r>
            <a:r>
              <a:rPr lang="es-ES" dirty="0" err="1"/>
              <a:t>toppings</a:t>
            </a:r>
            <a:r>
              <a:rPr lang="es-ES" dirty="0"/>
              <a:t> personalizados a gusto del cliente por un precio accesible diferente al de las tortas, los consumidores percibirán mayor valor en el producto y sean dispuestos a pagar un poco más.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La demanda por productos que sean beneficiosos para la salud incrementa a gran velocidad en la actualidad cada vez mas gracias a campañas y estrategias de sensibilización o educación sobre los beneficios de una alimentación balanceada. 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Nuestros productos con opciones personalizables puedes generar un impacto positivo en la salud y economía local -cuidad, al promover hábitos alimenticios mas sanos. </a:t>
            </a:r>
            <a:endParaRPr lang="es-CO" dirty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Los consumidores elegirán tortas saludables con </a:t>
            </a:r>
            <a:r>
              <a:rPr lang="es-ES" dirty="0" err="1"/>
              <a:t>toppings</a:t>
            </a:r>
            <a:r>
              <a:rPr lang="es-ES" dirty="0"/>
              <a:t> naturales frente a productos tradicionales (tortas industriales, alto contenido en Azúcar, conservantes, azúcar)sin notar mejoras en sabor, calidad y beneficios para su salud.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20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S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ELECCIÓN DE MUESTRA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D637F1-5923-49EC-BBA0-651E75B49A1A}"/>
              </a:ext>
            </a:extLst>
          </p:cNvPr>
          <p:cNvSpPr txBox="1"/>
          <p:nvPr/>
        </p:nvSpPr>
        <p:spPr>
          <a:xfrm>
            <a:off x="796954" y="1861666"/>
            <a:ext cx="8179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Universo: Población Colombiana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Población. Ciudadanos de la cuidad de Cúcuta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Muestra: Habitantes del barrio Toledo Plata, los patios.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endParaRPr lang="es-CO" dirty="0"/>
          </a:p>
          <a:p>
            <a:r>
              <a:rPr lang="es-ES" dirty="0"/>
              <a:t>     SELECCIÓN MUESTRA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Personas de 18 hasta 65 años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No apto para diabéticos 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8F517C-58A8-45A4-9FD4-6B82412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4" y="4172777"/>
            <a:ext cx="2900100" cy="22272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8231B7-02F8-435F-A27F-34BA90FE7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659" y="4169990"/>
            <a:ext cx="3028426" cy="22713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D1779D-8199-4AEF-AF03-2A94DF09F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948" y="4169990"/>
            <a:ext cx="4460128" cy="2230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B901CE-9D53-4DC4-AF0D-507E0094CF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82" b="30398"/>
          <a:stretch/>
        </p:blipFill>
        <p:spPr>
          <a:xfrm>
            <a:off x="8862812" y="1334031"/>
            <a:ext cx="2328102" cy="26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3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3716322" y="2841229"/>
            <a:ext cx="559367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solidFill>
                  <a:srgbClr val="38AA00"/>
                </a:solidFill>
                <a:latin typeface="WORK SANS BOLD ROMAN" pitchFamily="2" charset="77"/>
              </a:rPr>
              <a:t>ANALISIS DE LA ENCUESTA </a:t>
            </a:r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5461525" y="3517827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9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1950B25-3636-43F6-A7FA-3ACBA8ADA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58"/>
          <a:stretch/>
        </p:blipFill>
        <p:spPr>
          <a:xfrm>
            <a:off x="272368" y="2431882"/>
            <a:ext cx="5725760" cy="2917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447E8F-8E9D-4E6C-8446-E8898E81208E}"/>
              </a:ext>
            </a:extLst>
          </p:cNvPr>
          <p:cNvSpPr txBox="1"/>
          <p:nvPr/>
        </p:nvSpPr>
        <p:spPr>
          <a:xfrm>
            <a:off x="6551776" y="3429000"/>
            <a:ext cx="5640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 acuerdo con el porcentaje podemos determinar que el sexo femenino tiene mayor participación , aunque existe participación masculina. Las mujeres muestran mayor interés en las tortas saludables.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76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73A7A5-D28D-475C-AC9B-CEF11A26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5"/>
          <a:stretch/>
        </p:blipFill>
        <p:spPr>
          <a:xfrm>
            <a:off x="456236" y="2279879"/>
            <a:ext cx="5458003" cy="2946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A68E46E-C09D-4B0C-974D-EA478C2A8EE0}"/>
              </a:ext>
            </a:extLst>
          </p:cNvPr>
          <p:cNvSpPr txBox="1"/>
          <p:nvPr/>
        </p:nvSpPr>
        <p:spPr>
          <a:xfrm>
            <a:off x="6719581" y="3363985"/>
            <a:ext cx="459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Predominan los jóvenes de 15 a 25 </a:t>
            </a:r>
            <a:r>
              <a:rPr lang="es-ES" dirty="0" err="1"/>
              <a:t>años.El</a:t>
            </a:r>
            <a:r>
              <a:rPr lang="es-ES" dirty="0"/>
              <a:t> público objetivo son adolescentes y adultos jóvenes.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575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009661-CD6E-49F4-9A28-A1EC5C0E5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4" t="-270" r="10059" b="270"/>
          <a:stretch/>
        </p:blipFill>
        <p:spPr>
          <a:xfrm>
            <a:off x="456236" y="2422491"/>
            <a:ext cx="6884131" cy="31058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73E4EC-4EB6-4AA8-8DD6-C8EA54F85E71}"/>
              </a:ext>
            </a:extLst>
          </p:cNvPr>
          <p:cNvSpPr txBox="1"/>
          <p:nvPr/>
        </p:nvSpPr>
        <p:spPr>
          <a:xfrm>
            <a:off x="7877263" y="2994004"/>
            <a:ext cx="4169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mayoría los consume "ocasionalmente" o "algunas veces a la </a:t>
            </a:r>
            <a:r>
              <a:rPr lang="es-ES" dirty="0" err="1"/>
              <a:t>semana".Existe</a:t>
            </a:r>
            <a:r>
              <a:rPr lang="es-ES" dirty="0"/>
              <a:t> un hábito moderado de consumo de postres, lo que abre espacio para opciones saludables.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825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EA237D-BC3E-4743-82C2-BE43727A3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5"/>
          <a:stretch/>
        </p:blipFill>
        <p:spPr>
          <a:xfrm>
            <a:off x="367532" y="2623827"/>
            <a:ext cx="4996608" cy="281223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6C3AF2-899E-4BB6-B7BD-4A97C6D92A7D}"/>
              </a:ext>
            </a:extLst>
          </p:cNvPr>
          <p:cNvSpPr txBox="1"/>
          <p:nvPr/>
        </p:nvSpPr>
        <p:spPr>
          <a:xfrm>
            <a:off x="6739157" y="3429000"/>
            <a:ext cx="482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Alta disposición, la mayoría respondió "Sí" o "Tal </a:t>
            </a:r>
            <a:r>
              <a:rPr lang="es-ES" dirty="0" err="1"/>
              <a:t>vez".Oportunidad</a:t>
            </a:r>
            <a:r>
              <a:rPr lang="es-ES" dirty="0"/>
              <a:t> de mercado para productos innovadores y saludables.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272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7040D7-E2F9-4C9D-A346-5523C7EB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88"/>
          <a:stretch/>
        </p:blipFill>
        <p:spPr>
          <a:xfrm>
            <a:off x="238123" y="2204377"/>
            <a:ext cx="6825408" cy="31058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2E9DFF-59CA-428B-95DC-57F932EEACE6}"/>
              </a:ext>
            </a:extLst>
          </p:cNvPr>
          <p:cNvSpPr txBox="1"/>
          <p:nvPr/>
        </p:nvSpPr>
        <p:spPr>
          <a:xfrm>
            <a:off x="7499759" y="3429000"/>
            <a:ext cx="489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Ingredientes más valorados: proteínas, frutas naturales, altos en fibras. Existe interés en productos funcionales y nutritivos.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3728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894502" y="1385322"/>
            <a:ext cx="6643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dirty="0">
                <a:solidFill>
                  <a:srgbClr val="4D4D4C"/>
                </a:solidFill>
                <a:latin typeface="WORK SANS BOLD ROMAN" pitchFamily="2" charset="77"/>
              </a:rPr>
              <a:t>S</a:t>
            </a:r>
            <a:r>
              <a:rPr lang="es-CO" sz="6000" b="1" dirty="0">
                <a:solidFill>
                  <a:srgbClr val="4D4D4C"/>
                </a:solidFill>
                <a:latin typeface="WORK SANS BOLD ROMAN" pitchFamily="2" charset="77"/>
              </a:rPr>
              <a:t>IN REMORDIMIENTO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168816" y="3463724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 Roman" pitchFamily="2" charset="77"/>
                <a:ea typeface="+mn-ea"/>
                <a:cs typeface="+mn-cs"/>
              </a:rPr>
              <a:t>PLACER REAL, SIN CULPA 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 Roman" pitchFamily="2" charset="77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93818B-B7CB-40F8-9788-07701408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28" y="4103821"/>
            <a:ext cx="2247544" cy="23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2CD62C-662F-4B43-9DB0-F9431E78F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26"/>
          <a:stretch/>
        </p:blipFill>
        <p:spPr>
          <a:xfrm>
            <a:off x="456236" y="2363768"/>
            <a:ext cx="5818729" cy="29632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7759C97-1747-4E9F-BC15-FEBEFA0E7244}"/>
              </a:ext>
            </a:extLst>
          </p:cNvPr>
          <p:cNvSpPr txBox="1"/>
          <p:nvPr/>
        </p:nvSpPr>
        <p:spPr>
          <a:xfrm>
            <a:off x="7340366" y="3069667"/>
            <a:ext cx="4303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Preferencias: Chocolate (cacao), Limón-Naranja, combinaciones </a:t>
            </a:r>
            <a:r>
              <a:rPr lang="es-ES" dirty="0" err="1"/>
              <a:t>creativas.El</a:t>
            </a:r>
            <a:r>
              <a:rPr lang="es-ES" dirty="0"/>
              <a:t> sabor sigue siendo el factor clave, especialmente el chocolate.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516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C4B847-5E54-4839-9D36-2974162C2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23"/>
          <a:stretch/>
        </p:blipFill>
        <p:spPr>
          <a:xfrm>
            <a:off x="322012" y="2372157"/>
            <a:ext cx="6372403" cy="31645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33951C-57DC-4541-93E0-FD3CF4295545}"/>
              </a:ext>
            </a:extLst>
          </p:cNvPr>
          <p:cNvSpPr txBox="1"/>
          <p:nvPr/>
        </p:nvSpPr>
        <p:spPr>
          <a:xfrm>
            <a:off x="7432211" y="3429000"/>
            <a:ext cx="4303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Consumo personal </a:t>
            </a:r>
            <a:r>
              <a:rPr lang="es-ES" dirty="0" err="1"/>
              <a:t>predomina.También</a:t>
            </a:r>
            <a:r>
              <a:rPr lang="es-ES" dirty="0"/>
              <a:t> se consideran para meriendas, regalos y celebraciones.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310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EAC410D-821C-4894-9733-5577E2435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7"/>
          <a:stretch/>
        </p:blipFill>
        <p:spPr>
          <a:xfrm>
            <a:off x="296852" y="2467767"/>
            <a:ext cx="6162671" cy="2845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069BC0-DA99-447E-AA9C-B50D25BD4ECA}"/>
              </a:ext>
            </a:extLst>
          </p:cNvPr>
          <p:cNvSpPr txBox="1"/>
          <p:nvPr/>
        </p:nvSpPr>
        <p:spPr>
          <a:xfrm>
            <a:off x="7645168" y="3429000"/>
            <a:ext cx="397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Preferencia por mini tortas (4 porciones) e </a:t>
            </a:r>
            <a:r>
              <a:rPr lang="es-CO" dirty="0" err="1"/>
              <a:t>individuales.Mercado</a:t>
            </a:r>
            <a:r>
              <a:rPr lang="es-CO" dirty="0"/>
              <a:t> interesado en porciones controladas.</a:t>
            </a:r>
          </a:p>
        </p:txBody>
      </p:sp>
    </p:spTree>
    <p:extLst>
      <p:ext uri="{BB962C8B-B14F-4D97-AF65-F5344CB8AC3E}">
        <p14:creationId xmlns:p14="http://schemas.microsoft.com/office/powerpoint/2010/main" val="376652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622E3D-FFCF-41E5-9B27-E6A235B2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8"/>
          <a:stretch/>
        </p:blipFill>
        <p:spPr>
          <a:xfrm>
            <a:off x="456236" y="2580274"/>
            <a:ext cx="6271735" cy="29901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EB1BC0-7C34-4BB6-B3E8-88D3E1F4AC7E}"/>
              </a:ext>
            </a:extLst>
          </p:cNvPr>
          <p:cNvSpPr txBox="1"/>
          <p:nvPr/>
        </p:nvSpPr>
        <p:spPr>
          <a:xfrm>
            <a:off x="7407480" y="3429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Mayoría prefiere la torta fría o a temperatura </a:t>
            </a:r>
            <a:r>
              <a:rPr lang="es-ES" dirty="0" err="1"/>
              <a:t>ambiente.La</a:t>
            </a:r>
            <a:r>
              <a:rPr lang="es-ES" dirty="0"/>
              <a:t> torta caliente es menos solicitada.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038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2199E6-9BE2-4B3A-BEAA-E061B67D5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4"/>
          <a:stretch/>
        </p:blipFill>
        <p:spPr>
          <a:xfrm>
            <a:off x="347179" y="2103711"/>
            <a:ext cx="5155999" cy="29548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B79370-6AE9-4682-8C99-8C71AE2E5D66}"/>
              </a:ext>
            </a:extLst>
          </p:cNvPr>
          <p:cNvSpPr txBox="1"/>
          <p:nvPr/>
        </p:nvSpPr>
        <p:spPr>
          <a:xfrm>
            <a:off x="6467912" y="2416029"/>
            <a:ext cx="277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cff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602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04EE29-3951-4C89-B4A3-D2A519EC0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2"/>
          <a:stretch/>
        </p:blipFill>
        <p:spPr>
          <a:xfrm>
            <a:off x="372346" y="2195989"/>
            <a:ext cx="6892520" cy="30639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FB3830-0F8D-493A-A825-6BE06578859F}"/>
              </a:ext>
            </a:extLst>
          </p:cNvPr>
          <p:cNvSpPr txBox="1"/>
          <p:nvPr/>
        </p:nvSpPr>
        <p:spPr>
          <a:xfrm>
            <a:off x="7944374" y="2986481"/>
            <a:ext cx="232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8286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EB1D18-34B5-44A9-A9A7-8790B995A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16"/>
          <a:stretch/>
        </p:blipFill>
        <p:spPr>
          <a:xfrm>
            <a:off x="426255" y="2263100"/>
            <a:ext cx="4937885" cy="29129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667A73-1276-482A-BA19-62D9633A02F6}"/>
              </a:ext>
            </a:extLst>
          </p:cNvPr>
          <p:cNvSpPr txBox="1"/>
          <p:nvPr/>
        </p:nvSpPr>
        <p:spPr>
          <a:xfrm>
            <a:off x="6962862" y="3061982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8533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F6A7A-7E1D-4810-8972-18B2B9A36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61"/>
          <a:stretch/>
        </p:blipFill>
        <p:spPr>
          <a:xfrm>
            <a:off x="322012" y="2204378"/>
            <a:ext cx="5458003" cy="30303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D51C6B-7E36-4901-8A97-DD403050608E}"/>
              </a:ext>
            </a:extLst>
          </p:cNvPr>
          <p:cNvSpPr txBox="1"/>
          <p:nvPr/>
        </p:nvSpPr>
        <p:spPr>
          <a:xfrm>
            <a:off x="6837028" y="2483141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ddddd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761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27A5F8-B54E-4452-A948-4FA89C11E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8"/>
          <a:stretch/>
        </p:blipFill>
        <p:spPr>
          <a:xfrm>
            <a:off x="456236" y="2372158"/>
            <a:ext cx="4887551" cy="28457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E0448F-D90F-4DBE-92D0-23E6138F6F01}"/>
              </a:ext>
            </a:extLst>
          </p:cNvPr>
          <p:cNvSpPr txBox="1"/>
          <p:nvPr/>
        </p:nvSpPr>
        <p:spPr>
          <a:xfrm>
            <a:off x="5620624" y="3514987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0768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DEE511-0190-4F8E-8D84-E75499BE9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058" r="19957" b="2058"/>
          <a:stretch/>
        </p:blipFill>
        <p:spPr>
          <a:xfrm>
            <a:off x="380735" y="2422491"/>
            <a:ext cx="5432836" cy="28541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EB920E-0F13-4A2A-8D82-9A20D8AE3EB8}"/>
              </a:ext>
            </a:extLst>
          </p:cNvPr>
          <p:cNvSpPr txBox="1"/>
          <p:nvPr/>
        </p:nvSpPr>
        <p:spPr>
          <a:xfrm>
            <a:off x="7038363" y="2793534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204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1074876" y="2027497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solidFill>
                  <a:srgbClr val="38AA00"/>
                </a:solidFill>
                <a:latin typeface="WORK SANS BOLD ROMAN" pitchFamily="2" charset="77"/>
              </a:rPr>
              <a:t>APRENDICES</a:t>
            </a:r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157468" y="2704095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 Roman" pitchFamily="2" charset="77"/>
              </a:rPr>
              <a:t>G</a:t>
            </a:r>
            <a:r>
              <a:rPr lang="es-CO" sz="1600" dirty="0" err="1">
                <a:latin typeface="Work Sans Light Roman" pitchFamily="2" charset="77"/>
              </a:rPr>
              <a:t>abriela</a:t>
            </a:r>
            <a:r>
              <a:rPr lang="es-CO" sz="1600" dirty="0">
                <a:latin typeface="Work Sans Light Roman" pitchFamily="2" charset="77"/>
              </a:rPr>
              <a:t> Fernanda Duran </a:t>
            </a:r>
            <a:r>
              <a:rPr lang="es-CO" sz="1600" dirty="0" err="1">
                <a:latin typeface="Work Sans Light Roman" pitchFamily="2" charset="77"/>
              </a:rPr>
              <a:t>Rios</a:t>
            </a:r>
            <a:r>
              <a:rPr lang="es-CO" sz="1600" dirty="0">
                <a:latin typeface="Work Sans Light Roman" pitchFamily="2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 Roman" pitchFamily="2" charset="77"/>
              </a:rPr>
              <a:t>J</a:t>
            </a:r>
            <a:r>
              <a:rPr lang="es-CO" sz="1600" dirty="0" err="1">
                <a:latin typeface="Work Sans Light Roman" pitchFamily="2" charset="77"/>
              </a:rPr>
              <a:t>ayder</a:t>
            </a:r>
            <a:r>
              <a:rPr lang="es-CO" sz="1600" dirty="0">
                <a:latin typeface="Work Sans Light Roman" pitchFamily="2" charset="77"/>
              </a:rPr>
              <a:t> </a:t>
            </a:r>
            <a:r>
              <a:rPr lang="es-CO" sz="1600" dirty="0" err="1">
                <a:latin typeface="Work Sans Light Roman" pitchFamily="2" charset="77"/>
              </a:rPr>
              <a:t>Yulian</a:t>
            </a:r>
            <a:r>
              <a:rPr lang="es-CO" sz="1600" dirty="0">
                <a:latin typeface="Work Sans Light Roman" pitchFamily="2" charset="77"/>
              </a:rPr>
              <a:t> Quintero Villamizar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1157468" y="2704095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1B1340E-9DC8-4E17-AC28-AED05E40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05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6CFFA7-399C-46B6-9ACD-729B89D6E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98"/>
          <a:stretch/>
        </p:blipFill>
        <p:spPr>
          <a:xfrm>
            <a:off x="372347" y="2321824"/>
            <a:ext cx="6506626" cy="30639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447E18-BA72-40E8-AB45-34A189B66E87}"/>
              </a:ext>
            </a:extLst>
          </p:cNvPr>
          <p:cNvSpPr txBox="1"/>
          <p:nvPr/>
        </p:nvSpPr>
        <p:spPr>
          <a:xfrm>
            <a:off x="7759817" y="3154261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1097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98E3EC-61AC-4248-A2DA-3AA7FCFCD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71"/>
          <a:stretch/>
        </p:blipFill>
        <p:spPr>
          <a:xfrm>
            <a:off x="456236" y="2464437"/>
            <a:ext cx="6280124" cy="30555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EB3469E-9C25-4C70-BCEC-8CECEA85D544}"/>
              </a:ext>
            </a:extLst>
          </p:cNvPr>
          <p:cNvSpPr txBox="1"/>
          <p:nvPr/>
        </p:nvSpPr>
        <p:spPr>
          <a:xfrm>
            <a:off x="7902429" y="3263317"/>
            <a:ext cx="256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2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D89C2B-BC08-426D-9E86-CE8D3D8E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6" y="2126710"/>
            <a:ext cx="6898284" cy="32758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116594-DC3C-40DC-BBD1-B1343587C84E}"/>
              </a:ext>
            </a:extLst>
          </p:cNvPr>
          <p:cNvSpPr txBox="1"/>
          <p:nvPr/>
        </p:nvSpPr>
        <p:spPr>
          <a:xfrm>
            <a:off x="7726261" y="3254928"/>
            <a:ext cx="386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lllllllllllll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660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534D59-E897-4F20-9544-1A7BAF834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35"/>
          <a:stretch/>
        </p:blipFill>
        <p:spPr>
          <a:xfrm>
            <a:off x="330402" y="2330212"/>
            <a:ext cx="5860674" cy="30974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15761D-D085-43F9-88A6-9090A779AE73}"/>
              </a:ext>
            </a:extLst>
          </p:cNvPr>
          <p:cNvSpPr txBox="1"/>
          <p:nvPr/>
        </p:nvSpPr>
        <p:spPr>
          <a:xfrm>
            <a:off x="6635692" y="3429000"/>
            <a:ext cx="37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lllllllllllll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0363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68A6E8E-31FF-44AC-9415-3735D512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8" y="2439270"/>
            <a:ext cx="7046728" cy="29632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E53403-8FFE-495C-86B4-2E29655A67D0}"/>
              </a:ext>
            </a:extLst>
          </p:cNvPr>
          <p:cNvSpPr txBox="1"/>
          <p:nvPr/>
        </p:nvSpPr>
        <p:spPr>
          <a:xfrm>
            <a:off x="7818539" y="3061982"/>
            <a:ext cx="31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ssssssssssssssssssss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238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4D4D4C"/>
                </a:solidFill>
                <a:latin typeface="WORK SANS BOLD ROMAN" pitchFamily="2" charset="77"/>
              </a:rPr>
              <a:t>I</a:t>
            </a:r>
            <a:r>
              <a:rPr lang="es-CO" sz="3600" b="1" dirty="0">
                <a:solidFill>
                  <a:srgbClr val="4D4D4C"/>
                </a:solidFill>
                <a:latin typeface="WORK SANS BOLD ROMAN" pitchFamily="2" charset="77"/>
              </a:rPr>
              <a:t>NTRODUCCIÓN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456236" y="2580421"/>
            <a:ext cx="6087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 Roman" pitchFamily="2" charset="77"/>
              </a:rPr>
              <a:t>Se presenta el emprendimiento didáctico “Sin Remordimiento”, centrado en la creación y venta de tortas saludables. Responde a la creciente demanda de alimentos nutritivos y busca ofrecer productos sabrosos pero con bajo contenido de azúcar y sin ingredientes ultra procesados. La investigación incluye análisis de mercado, aspectos legales y estudios de precios.</a:t>
            </a:r>
            <a:endParaRPr lang="es-CO" sz="1600" dirty="0">
              <a:latin typeface="Work Sans Light Roman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338E7-7F51-4AC7-88B2-B4D0DB91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05" y="2833010"/>
            <a:ext cx="2863823" cy="17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PROBLEMÁTICA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A7F6EE-1C41-4C47-8051-C85EA46EA877}"/>
              </a:ext>
            </a:extLst>
          </p:cNvPr>
          <p:cNvSpPr txBox="1"/>
          <p:nvPr/>
        </p:nvSpPr>
        <p:spPr>
          <a:xfrm>
            <a:off x="456236" y="2671894"/>
            <a:ext cx="5835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barrio Toledo Plata hay escasa oferta de repostería saludable. Las opciones actuales contienen altos niveles de azúcar, harinas refinadas y conservantes. Esto genera problemas de salud como la obesidad y la diabetes. El emprendimiento surge para cubrir esta necesidad, usando ingredientes naturales y nutritivos.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B01D5F0-2306-4A0B-B558-3CF769DAB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1" b="23449"/>
          <a:stretch/>
        </p:blipFill>
        <p:spPr>
          <a:xfrm>
            <a:off x="7358386" y="1636881"/>
            <a:ext cx="3784540" cy="38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O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BJETIVO GENERAL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B1DD06-9F21-425A-BC5F-654E3C1BE5AC}"/>
              </a:ext>
            </a:extLst>
          </p:cNvPr>
          <p:cNvSpPr txBox="1"/>
          <p:nvPr/>
        </p:nvSpPr>
        <p:spPr>
          <a:xfrm>
            <a:off x="352339" y="2550253"/>
            <a:ext cx="5519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/>
              <a:t>Desarrollar y posicionar un emprendimiento de tortas saludables en el barrio Toledo Plata que ofrece alternativas nutritivas y proteicas. Además de deliciosas promueve hábitos de alimentación saludable.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006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O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BJETIVOS ESPECÍFICOS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3152C0-B0EE-42D3-A1EB-B65ED48D9F6B}"/>
              </a:ext>
            </a:extLst>
          </p:cNvPr>
          <p:cNvSpPr txBox="1"/>
          <p:nvPr/>
        </p:nvSpPr>
        <p:spPr>
          <a:xfrm>
            <a:off x="553674" y="2038524"/>
            <a:ext cx="624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Realizar un estudio de mercado en el barrio para identificar los gustos, necesidades nutricionales y preferencias en el consumo de la comunidad en relación con productos de repostería saludables.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Diseña una línea de tortas saludables utilizando ingredientes naturales y nutritivos que respondan a las necesidades alimenticias de diferentes segmentos del público.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Implementar estrategias de marketing y difusión local que den visibilidad al emprendimiento, resaltando los beneficios de una alimentación saludables y atrayendo nuevos clientes en el barrio.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0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JUSTIFICACIÓN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8432EB-8E15-4D6D-BBB9-63C416434C72}"/>
              </a:ext>
            </a:extLst>
          </p:cNvPr>
          <p:cNvSpPr txBox="1"/>
          <p:nvPr/>
        </p:nvSpPr>
        <p:spPr>
          <a:xfrm>
            <a:off x="456236" y="2541864"/>
            <a:ext cx="6249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proyecto nace de una necesidad de la comunidad: disfrutar postres sin afectar la salud. Busca mejorar la nutrición y apoyar la economía local. La propuesta es pertinente porque responde a un problema real de salud pública.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299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M</a:t>
            </a:r>
            <a:r>
              <a:rPr lang="es-CO" sz="3600" b="1" dirty="0">
                <a:solidFill>
                  <a:prstClr val="white"/>
                </a:solidFill>
                <a:latin typeface="WORK SANS BOLD ROMAN" pitchFamily="2" charset="77"/>
              </a:rPr>
              <a:t>ARCO TEÓRICO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8153B4B-DF13-45D3-B25F-3123907506CC}"/>
              </a:ext>
            </a:extLst>
          </p:cNvPr>
          <p:cNvSpPr txBox="1"/>
          <p:nvPr/>
        </p:nvSpPr>
        <p:spPr>
          <a:xfrm>
            <a:off x="125835" y="1510018"/>
            <a:ext cx="11752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Idea de negocio: Tortas saludables con ingredientes como banano, zanahoria y piña.</a:t>
            </a:r>
          </a:p>
          <a:p>
            <a:pPr marL="342900" indent="-342900">
              <a:buAutoNum type="arabicPeriod"/>
            </a:pPr>
            <a:r>
              <a:rPr lang="es-ES" dirty="0"/>
              <a:t> Importancia de la alimentación saludable: La OMS recomienda dietas sanas para prevenir enfermedades. En Colombia, el 80% está dispuesto a pagar más por alimentos saludables.</a:t>
            </a:r>
          </a:p>
          <a:p>
            <a:pPr marL="342900" indent="-342900">
              <a:buAutoNum type="arabicPeriod"/>
            </a:pPr>
            <a:r>
              <a:rPr lang="es-ES" dirty="0"/>
              <a:t>Comportamiento del consumidor: La salud influye en las decisiones de compra. Buscan productos saludables sin sacrificar sabor.</a:t>
            </a:r>
          </a:p>
          <a:p>
            <a:pPr marL="342900" indent="-342900">
              <a:buAutoNum type="arabicPeriod"/>
            </a:pPr>
            <a:r>
              <a:rPr lang="es-ES" dirty="0"/>
              <a:t>Teorías relacionadas: Teoría del comportamiento planificado y Pirámide de Maslow: la salud es una necesidad fundamental.</a:t>
            </a:r>
          </a:p>
          <a:p>
            <a:pPr marL="342900" indent="-342900">
              <a:buAutoNum type="arabicPeriod"/>
            </a:pPr>
            <a:r>
              <a:rPr lang="es-ES" dirty="0"/>
              <a:t> Antecedentes del producto: Aunque no es nuevo, el acceso a tortas saludables es limitado y costoso en sectores populares como Toledo Plata.</a:t>
            </a:r>
          </a:p>
          <a:p>
            <a:pPr marL="342900" indent="-342900">
              <a:buAutoNum type="arabicPeriod"/>
            </a:pPr>
            <a:r>
              <a:rPr lang="es-ES" dirty="0"/>
              <a:t> Componente innovador: Tortas saludables a precios accesibles y personalizadas con </a:t>
            </a:r>
            <a:r>
              <a:rPr lang="es-ES" dirty="0" err="1"/>
              <a:t>toppings</a:t>
            </a:r>
            <a:r>
              <a:rPr lang="es-ES" dirty="0"/>
              <a:t> naturales como frutas, yogures, frutos secos y semillas.</a:t>
            </a:r>
          </a:p>
          <a:p>
            <a:pPr marL="342900" indent="-342900">
              <a:buAutoNum type="arabicPeriod"/>
            </a:pPr>
            <a:r>
              <a:rPr lang="es-ES" dirty="0"/>
              <a:t> Aplicación del emprendimiento: Se adapta a las tendencias actuales, con estrategias de marketing para atraer y fidelizar clientes.</a:t>
            </a:r>
          </a:p>
          <a:p>
            <a:endParaRPr lang="es-ES" dirty="0"/>
          </a:p>
          <a:p>
            <a:r>
              <a:rPr lang="es-ES" dirty="0"/>
              <a:t>Conclusión :El proyecto responde a una necesidad social: alimentos saludables y sabrosos. Combina nutrición, comportamiento del consumidor, tendencias y accesibilidad para posicionarse en el mercado </a:t>
            </a:r>
            <a:r>
              <a:rPr lang="es-ES" dirty="0" err="1"/>
              <a:t>loc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567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1082</Words>
  <Application>Microsoft Office PowerPoint</Application>
  <PresentationFormat>Panorámica</PresentationFormat>
  <Paragraphs>98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WORK SANS BOLD ROMAN</vt:lpstr>
      <vt:lpstr>WORK SANS BOLD ROMAN</vt:lpstr>
      <vt:lpstr>Work Sans Light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72</cp:revision>
  <dcterms:created xsi:type="dcterms:W3CDTF">2020-10-01T23:51:28Z</dcterms:created>
  <dcterms:modified xsi:type="dcterms:W3CDTF">2025-07-03T21:57:31Z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